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7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5333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61477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00083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507972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0511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Yogesh Kissoondary</a:t>
            </a:r>
          </a:p>
          <a:p>
            <a:r>
              <a:rPr lang="en-US" dirty="0">
                <a:solidFill>
                  <a:schemeClr val="bg2"/>
                </a:solidFill>
                <a:latin typeface="Abadi" panose="020B0604020104020204" pitchFamily="34" charset="0"/>
                <a:ea typeface="SF Pro" pitchFamily="2" charset="0"/>
                <a:cs typeface="SF Pro" pitchFamily="2" charset="0"/>
              </a:rPr>
              <a:t>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descr="Graphical user interface, application, table&#10;&#10;Description automatically generated">
            <a:extLst>
              <a:ext uri="{FF2B5EF4-FFF2-40B4-BE49-F238E27FC236}">
                <a16:creationId xmlns:a16="http://schemas.microsoft.com/office/drawing/2014/main" id="{100394CB-3D5B-C26E-AC24-36E2B0F9D768}"/>
              </a:ext>
            </a:extLst>
          </p:cNvPr>
          <p:cNvPicPr>
            <a:picLocks noChangeAspect="1"/>
          </p:cNvPicPr>
          <p:nvPr/>
        </p:nvPicPr>
        <p:blipFill>
          <a:blip r:embed="rId3"/>
          <a:stretch>
            <a:fillRect/>
          </a:stretch>
        </p:blipFill>
        <p:spPr>
          <a:xfrm>
            <a:off x="6199734" y="1499573"/>
            <a:ext cx="5850874" cy="4819777"/>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000" dirty="0">
                <a:solidFill>
                  <a:schemeClr val="accent3">
                    <a:lumMod val="25000"/>
                  </a:schemeClr>
                </a:solidFill>
                <a:latin typeface="Abadi" panose="020B0604020104020204" pitchFamily="34" charset="0"/>
              </a:rPr>
              <a:t>Using the Pandas and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libraries:</a:t>
            </a:r>
          </a:p>
          <a:p>
            <a:r>
              <a:rPr lang="en-US" sz="2000" dirty="0">
                <a:solidFill>
                  <a:schemeClr val="accent3">
                    <a:lumMod val="25000"/>
                  </a:schemeClr>
                </a:solidFill>
                <a:latin typeface="Abadi" panose="020B0604020104020204" pitchFamily="34" charset="0"/>
              </a:rPr>
              <a:t>The data is cleaned and duplication and missing values are examined</a:t>
            </a:r>
          </a:p>
          <a:p>
            <a:r>
              <a:rPr lang="en-US" sz="2000" dirty="0">
                <a:solidFill>
                  <a:schemeClr val="accent3">
                    <a:lumMod val="25000"/>
                  </a:schemeClr>
                </a:solidFill>
                <a:latin typeface="Abadi" panose="020B0604020104020204" pitchFamily="34" charset="0"/>
              </a:rPr>
              <a:t>Missing values are replaced with the appropriate values</a:t>
            </a:r>
          </a:p>
          <a:p>
            <a:endParaRPr lang="en-US" sz="2000" dirty="0"/>
          </a:p>
          <a:p>
            <a:endParaRPr lang="en-US" sz="2000" dirty="0"/>
          </a:p>
          <a:p>
            <a:pPr marL="0" indent="0">
              <a:buNone/>
            </a:pPr>
            <a:r>
              <a:rPr lang="en-US" sz="2000" dirty="0"/>
              <a:t>https://github.com/yogeshsurf/IBM-Data-Science-Capstone/blob/59e95ac43ab100e44bad4953a73e9e3b71cfe6f7/Data%20wrangling.ipynb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000" dirty="0">
                <a:solidFill>
                  <a:srgbClr val="A5A5A5">
                    <a:lumMod val="25000"/>
                  </a:srgbClr>
                </a:solidFill>
                <a:latin typeface="Abadi"/>
              </a:rPr>
              <a:t>The data is explored by visualizing the relationship between flight number and launch Site, payload and launch site, success rate of each orbit type, flight number and orbit type, the launch success yearly </a:t>
            </a:r>
          </a:p>
          <a:p>
            <a:endParaRPr lang="en-US" sz="2000" dirty="0"/>
          </a:p>
          <a:p>
            <a:endParaRPr lang="en-US" sz="2000" dirty="0"/>
          </a:p>
          <a:p>
            <a:pPr marL="0" indent="0">
              <a:buNone/>
            </a:pPr>
            <a:r>
              <a:rPr lang="en-US" sz="2000" dirty="0"/>
              <a:t>https://github.com/yogeshsurf/IBM-Data-Science-Capstone/blob/888d3535a92af0062d5fd7777e18ebbf14d708ff/Exploring%20and%20Preparing%20Data.ipynb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Graphical user interface, application&#10;&#10;Description automatically generated">
            <a:extLst>
              <a:ext uri="{FF2B5EF4-FFF2-40B4-BE49-F238E27FC236}">
                <a16:creationId xmlns:a16="http://schemas.microsoft.com/office/drawing/2014/main" id="{57A806DA-CCEE-E293-641F-789AC2CD5675}"/>
              </a:ext>
            </a:extLst>
          </p:cNvPr>
          <p:cNvPicPr>
            <a:picLocks noChangeAspect="1"/>
          </p:cNvPicPr>
          <p:nvPr/>
        </p:nvPicPr>
        <p:blipFill>
          <a:blip r:embed="rId4"/>
          <a:stretch>
            <a:fillRect/>
          </a:stretch>
        </p:blipFill>
        <p:spPr>
          <a:xfrm>
            <a:off x="6096001" y="1404648"/>
            <a:ext cx="5822787" cy="545335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is used with MYSQL database </a:t>
            </a:r>
          </a:p>
          <a:p>
            <a:pPr>
              <a:lnSpc>
                <a:spcPct val="100000"/>
              </a:lnSpc>
              <a:spcBef>
                <a:spcPts val="1400"/>
              </a:spcBef>
            </a:pPr>
            <a:r>
              <a:rPr lang="en-US" sz="2200" dirty="0">
                <a:solidFill>
                  <a:schemeClr val="accent3">
                    <a:lumMod val="25000"/>
                  </a:schemeClr>
                </a:solidFill>
                <a:latin typeface="Abadi"/>
              </a:rPr>
              <a:t>Different queries are examined using SQL magic function in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queries include: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buNone/>
            </a:pPr>
            <a:r>
              <a:rPr lang="en-US" dirty="0"/>
              <a:t>https://github.com/yogeshsurf/IBM-Data-Science-Capstone/blob/b191e0b795a878cfe76a71eb8fdf44f8e22722b9/SQL%20Notebook%20for%20Peer%20Assignment.ipynb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313"/>
            <a:ext cx="5150618" cy="4351338"/>
          </a:xfrm>
          <a:prstGeom prst="rect">
            <a:avLst/>
          </a:prstGeom>
        </p:spPr>
        <p:txBody>
          <a:bodyPr>
            <a:normAutofit fontScale="92500" lnSpcReduction="20000"/>
          </a:bodyPr>
          <a:lstStyle/>
          <a:p>
            <a:pPr lvl="0">
              <a:lnSpc>
                <a:spcPct val="100000"/>
              </a:lnSpc>
              <a:spcBef>
                <a:spcPts val="1400"/>
              </a:spcBef>
            </a:pPr>
            <a:r>
              <a:rPr lang="en-US" sz="2200" dirty="0">
                <a:solidFill>
                  <a:srgbClr val="A5A5A5">
                    <a:lumMod val="25000"/>
                  </a:srgbClr>
                </a:solidFill>
                <a:latin typeface="Abadi" panose="020B0604020104020204" pitchFamily="34" charset="0"/>
              </a:rPr>
              <a:t>All launch sites are explained on map with adding objects such as markers, circles, lines to mark the success or failure of launches for each site.</a:t>
            </a:r>
          </a:p>
          <a:p>
            <a:pPr lvl="0">
              <a:lnSpc>
                <a:spcPct val="100000"/>
              </a:lnSpc>
              <a:spcBef>
                <a:spcPts val="1400"/>
              </a:spcBef>
            </a:pPr>
            <a:r>
              <a:rPr lang="en-US" sz="2200" dirty="0">
                <a:solidFill>
                  <a:srgbClr val="A5A5A5">
                    <a:lumMod val="25000"/>
                  </a:srgbClr>
                </a:solidFill>
                <a:latin typeface="Abadi" panose="020B0604020104020204" pitchFamily="34" charset="0"/>
              </a:rPr>
              <a:t>An assignment of  failure or success on each site is differentiate by color .</a:t>
            </a:r>
          </a:p>
          <a:p>
            <a:pPr lvl="0">
              <a:lnSpc>
                <a:spcPct val="100000"/>
              </a:lnSpc>
              <a:spcBef>
                <a:spcPts val="1400"/>
              </a:spcBef>
            </a:pPr>
            <a:r>
              <a:rPr lang="en-US" sz="2200" dirty="0">
                <a:solidFill>
                  <a:srgbClr val="A5A5A5">
                    <a:lumMod val="25000"/>
                  </a:srgbClr>
                </a:solidFill>
                <a:latin typeface="Abadi" panose="020B0604020104020204" pitchFamily="34" charset="0"/>
              </a:rPr>
              <a:t>The distances between a launch site to its proximities to railway, high-way and coasts are explained. </a:t>
            </a:r>
          </a:p>
          <a:p>
            <a:pPr marL="0" lv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https://github.com/yogeshsurf/IBM-Data-Science-Capstone/blob/61b288474ad4d1d12781cc97179bad572403f26a/Launch%20Sites%20Locations%20Analysis%20with%20Folium.ipynb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descr="Map&#10;&#10;Description automatically generated">
            <a:extLst>
              <a:ext uri="{FF2B5EF4-FFF2-40B4-BE49-F238E27FC236}">
                <a16:creationId xmlns:a16="http://schemas.microsoft.com/office/drawing/2014/main" id="{B64B1DC2-0AEB-5CAA-C713-34194E8EC5C8}"/>
              </a:ext>
            </a:extLst>
          </p:cNvPr>
          <p:cNvPicPr>
            <a:picLocks noChangeAspect="1"/>
          </p:cNvPicPr>
          <p:nvPr/>
        </p:nvPicPr>
        <p:blipFill>
          <a:blip r:embed="rId4"/>
          <a:stretch>
            <a:fillRect/>
          </a:stretch>
        </p:blipFill>
        <p:spPr>
          <a:xfrm>
            <a:off x="6096001" y="1650939"/>
            <a:ext cx="5951974" cy="435133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91080" cy="4351338"/>
          </a:xfrm>
          <a:prstGeom prst="rect">
            <a:avLst/>
          </a:prstGeom>
        </p:spPr>
        <p:txBody>
          <a:bodyPr vert="horz" lIns="91440" tIns="45720" rIns="91440" bIns="45720" rtlCol="0" anchor="t">
            <a:normAutofit/>
          </a:bodyPr>
          <a:lstStyle/>
          <a:p>
            <a:pPr eaLnBrk="0" fontAlgn="base" hangingPunct="0">
              <a:lnSpc>
                <a:spcPct val="100000"/>
              </a:lnSpc>
              <a:spcBef>
                <a:spcPct val="0"/>
              </a:spcBef>
              <a:spcAft>
                <a:spcPct val="0"/>
              </a:spcAft>
            </a:pPr>
            <a:r>
              <a:rPr lang="en-US" altLang="en-US" sz="2000" dirty="0">
                <a:solidFill>
                  <a:schemeClr val="accent3">
                    <a:lumMod val="25000"/>
                  </a:schemeClr>
                </a:solidFill>
                <a:latin typeface="Abadi" panose="020B0604020104020204" pitchFamily="34" charset="0"/>
              </a:rPr>
              <a:t>a </a:t>
            </a:r>
            <a:r>
              <a:rPr lang="en-US" altLang="en-US" sz="2000" dirty="0" err="1">
                <a:solidFill>
                  <a:schemeClr val="accent3">
                    <a:lumMod val="25000"/>
                  </a:schemeClr>
                </a:solidFill>
                <a:latin typeface="Abadi" panose="020B0604020104020204" pitchFamily="34" charset="0"/>
              </a:rPr>
              <a:t>Plotly</a:t>
            </a:r>
            <a:r>
              <a:rPr lang="en-US" altLang="en-US" sz="2000" dirty="0">
                <a:solidFill>
                  <a:schemeClr val="accent3">
                    <a:lumMod val="25000"/>
                  </a:schemeClr>
                </a:solidFill>
                <a:latin typeface="Abadi" panose="020B0604020104020204" pitchFamily="34" charset="0"/>
              </a:rPr>
              <a:t> Dash application for users to perform interactive visual analytics on SpaceX launch data in real-time.</a:t>
            </a:r>
          </a:p>
          <a:p>
            <a:pPr eaLnBrk="0" fontAlgn="base" hangingPunct="0">
              <a:lnSpc>
                <a:spcPct val="100000"/>
              </a:lnSpc>
              <a:spcBef>
                <a:spcPct val="0"/>
              </a:spcBef>
              <a:spcAft>
                <a:spcPct val="0"/>
              </a:spcAft>
            </a:pPr>
            <a:endParaRPr lang="en-US" altLang="en-US" sz="2000" dirty="0">
              <a:solidFill>
                <a:schemeClr val="accent3">
                  <a:lumMod val="25000"/>
                </a:schemeClr>
              </a:solidFill>
              <a:latin typeface="Abadi" panose="020B0604020104020204" pitchFamily="34" charset="0"/>
            </a:endParaRPr>
          </a:p>
          <a:p>
            <a:pPr eaLnBrk="0" fontAlgn="base" hangingPunct="0">
              <a:lnSpc>
                <a:spcPct val="100000"/>
              </a:lnSpc>
              <a:spcBef>
                <a:spcPct val="0"/>
              </a:spcBef>
              <a:spcAft>
                <a:spcPct val="0"/>
              </a:spcAft>
            </a:pPr>
            <a:r>
              <a:rPr lang="en-US" altLang="en-US" sz="2000" dirty="0">
                <a:solidFill>
                  <a:schemeClr val="accent3">
                    <a:lumMod val="25000"/>
                  </a:schemeClr>
                </a:solidFill>
                <a:latin typeface="Abadi" panose="020B0604020104020204" pitchFamily="34" charset="0"/>
              </a:rPr>
              <a:t>This dashboard application contains input components such as a dropdown list and a range slider to interact with a pie chart and a scatter point chart. </a:t>
            </a:r>
          </a:p>
          <a:p>
            <a:pPr marL="0" indent="0">
              <a:buNone/>
            </a:pPr>
            <a:endParaRPr lang="en-US" sz="2000" dirty="0"/>
          </a:p>
          <a:p>
            <a:pPr marL="0" indent="0">
              <a:buNone/>
            </a:pPr>
            <a:r>
              <a:rPr lang="en-US" sz="2000" dirty="0"/>
              <a:t>https://github.com/yogeshsurf/IBM-Data-Science-Capstone/blob/84b8c723ae11c784d1d20e3b8857318cb2f54468/Dashboard%20Application%20with%20Plotly%20Dash.ipynb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Chart&#10;&#10;Description automatically generated">
            <a:extLst>
              <a:ext uri="{FF2B5EF4-FFF2-40B4-BE49-F238E27FC236}">
                <a16:creationId xmlns:a16="http://schemas.microsoft.com/office/drawing/2014/main" id="{0840B5C6-CE66-F32D-78AD-D649C12D342B}"/>
              </a:ext>
            </a:extLst>
          </p:cNvPr>
          <p:cNvPicPr>
            <a:picLocks noChangeAspect="1"/>
          </p:cNvPicPr>
          <p:nvPr/>
        </p:nvPicPr>
        <p:blipFill>
          <a:blip r:embed="rId4"/>
          <a:stretch>
            <a:fillRect/>
          </a:stretch>
        </p:blipFill>
        <p:spPr>
          <a:xfrm>
            <a:off x="6388714" y="1746955"/>
            <a:ext cx="5691080" cy="361936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05691" cy="4351338"/>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predictive analysis is started by importing the required packages </a:t>
            </a:r>
          </a:p>
          <a:p>
            <a:pPr>
              <a:lnSpc>
                <a:spcPct val="100000"/>
              </a:lnSpc>
              <a:spcBef>
                <a:spcPts val="1400"/>
              </a:spcBef>
            </a:pPr>
            <a:r>
              <a:rPr lang="en-US" sz="1800" dirty="0">
                <a:solidFill>
                  <a:schemeClr val="accent3">
                    <a:lumMod val="25000"/>
                  </a:schemeClr>
                </a:solidFill>
                <a:latin typeface="Abadi" panose="020B0604020104020204" pitchFamily="34" charset="0"/>
              </a:rPr>
              <a:t>Indicating the input data and the output data</a:t>
            </a:r>
          </a:p>
          <a:p>
            <a:pPr>
              <a:lnSpc>
                <a:spcPct val="100000"/>
              </a:lnSpc>
              <a:spcBef>
                <a:spcPts val="1400"/>
              </a:spcBef>
            </a:pPr>
            <a:r>
              <a:rPr lang="en-US" sz="1800" dirty="0">
                <a:solidFill>
                  <a:schemeClr val="accent3">
                    <a:lumMod val="25000"/>
                  </a:schemeClr>
                </a:solidFill>
                <a:latin typeface="Abadi" panose="020B0604020104020204" pitchFamily="34" charset="0"/>
              </a:rPr>
              <a:t>Splitting the data into train and test data</a:t>
            </a:r>
          </a:p>
          <a:p>
            <a:pPr>
              <a:lnSpc>
                <a:spcPct val="100000"/>
              </a:lnSpc>
              <a:spcBef>
                <a:spcPts val="1400"/>
              </a:spcBef>
            </a:pPr>
            <a:r>
              <a:rPr lang="en-US" sz="1800" dirty="0">
                <a:solidFill>
                  <a:schemeClr val="accent3">
                    <a:lumMod val="25000"/>
                  </a:schemeClr>
                </a:solidFill>
                <a:latin typeface="Abadi" panose="020B0604020104020204" pitchFamily="34" charset="0"/>
              </a:rPr>
              <a:t>Try multiple algorithm to get the best results  for the prediction</a:t>
            </a:r>
          </a:p>
          <a:p>
            <a:pPr>
              <a:lnSpc>
                <a:spcPct val="100000"/>
              </a:lnSpc>
              <a:spcBef>
                <a:spcPts val="1400"/>
              </a:spcBef>
            </a:pPr>
            <a:r>
              <a:rPr lang="en-US" sz="1800" dirty="0">
                <a:solidFill>
                  <a:schemeClr val="accent3">
                    <a:lumMod val="25000"/>
                  </a:schemeClr>
                </a:solidFill>
                <a:latin typeface="Abadi" panose="020B0604020104020204" pitchFamily="34" charset="0"/>
              </a:rPr>
              <a:t>These algorithms are :</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classification algorithm</a:t>
            </a:r>
          </a:p>
          <a:p>
            <a:pPr lvl="1">
              <a:lnSpc>
                <a:spcPct val="100000"/>
              </a:lnSpc>
              <a:spcBef>
                <a:spcPts val="1400"/>
              </a:spcBef>
            </a:pPr>
            <a:r>
              <a:rPr lang="en-US" sz="1800" dirty="0">
                <a:solidFill>
                  <a:schemeClr val="accent3">
                    <a:lumMod val="25000"/>
                  </a:schemeClr>
                </a:solidFill>
                <a:latin typeface="Abadi" panose="020B0604020104020204" pitchFamily="34" charset="0"/>
              </a:rPr>
              <a:t> Support Vector Machine classification algorithm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classification algorithm</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classification algorithm</a:t>
            </a:r>
            <a:endParaRPr lang="en-US" sz="1800" dirty="0"/>
          </a:p>
          <a:p>
            <a:pPr marL="0" indent="0">
              <a:buNone/>
            </a:pPr>
            <a:r>
              <a:rPr lang="en-US" sz="1800" dirty="0"/>
              <a:t>https://github.com/yogeshsurf/IBM-Data-Science-Capstone/blob/082da0938a51278f3be03dac0de3570afa3152f6/Machine%20Learning%20Prediction.ipynb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00F019E-D699-8231-B6DD-1023F3FEE8CB}"/>
              </a:ext>
            </a:extLst>
          </p:cNvPr>
          <p:cNvPicPr>
            <a:picLocks noChangeAspect="1"/>
          </p:cNvPicPr>
          <p:nvPr/>
        </p:nvPicPr>
        <p:blipFill>
          <a:blip r:embed="rId3"/>
          <a:stretch>
            <a:fillRect/>
          </a:stretch>
        </p:blipFill>
        <p:spPr>
          <a:xfrm>
            <a:off x="0" y="1660490"/>
            <a:ext cx="11796765" cy="39045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Graphical user interface, text, application&#10;&#10;Description automatically generated">
            <a:extLst>
              <a:ext uri="{FF2B5EF4-FFF2-40B4-BE49-F238E27FC236}">
                <a16:creationId xmlns:a16="http://schemas.microsoft.com/office/drawing/2014/main" id="{4C02650D-7194-44E0-270A-5102079A152F}"/>
              </a:ext>
            </a:extLst>
          </p:cNvPr>
          <p:cNvPicPr>
            <a:picLocks noChangeAspect="1"/>
          </p:cNvPicPr>
          <p:nvPr/>
        </p:nvPicPr>
        <p:blipFill>
          <a:blip r:embed="rId3"/>
          <a:stretch>
            <a:fillRect/>
          </a:stretch>
        </p:blipFill>
        <p:spPr>
          <a:xfrm>
            <a:off x="70339" y="1862370"/>
            <a:ext cx="11887200" cy="40789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Graphical user interface&#10;&#10;Description automatically generated">
            <a:extLst>
              <a:ext uri="{FF2B5EF4-FFF2-40B4-BE49-F238E27FC236}">
                <a16:creationId xmlns:a16="http://schemas.microsoft.com/office/drawing/2014/main" id="{7FFD6400-075B-0FD1-690C-DC02F11012B4}"/>
              </a:ext>
            </a:extLst>
          </p:cNvPr>
          <p:cNvPicPr>
            <a:picLocks noChangeAspect="1"/>
          </p:cNvPicPr>
          <p:nvPr/>
        </p:nvPicPr>
        <p:blipFill>
          <a:blip r:embed="rId3"/>
          <a:stretch>
            <a:fillRect/>
          </a:stretch>
        </p:blipFill>
        <p:spPr>
          <a:xfrm>
            <a:off x="770011" y="1614233"/>
            <a:ext cx="11406730" cy="43243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E4B8B21-6898-5EE8-C266-21E6D37D235C}"/>
              </a:ext>
            </a:extLst>
          </p:cNvPr>
          <p:cNvPicPr>
            <a:picLocks noChangeAspect="1"/>
          </p:cNvPicPr>
          <p:nvPr/>
        </p:nvPicPr>
        <p:blipFill>
          <a:blip r:embed="rId3"/>
          <a:stretch>
            <a:fillRect/>
          </a:stretch>
        </p:blipFill>
        <p:spPr>
          <a:xfrm>
            <a:off x="450792" y="1619713"/>
            <a:ext cx="11290415" cy="41279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picture containing scatter chart&#10;&#10;Description automatically generated">
            <a:extLst>
              <a:ext uri="{FF2B5EF4-FFF2-40B4-BE49-F238E27FC236}">
                <a16:creationId xmlns:a16="http://schemas.microsoft.com/office/drawing/2014/main" id="{90F40A26-B2AE-F16A-5FA1-933CDC8A7675}"/>
              </a:ext>
            </a:extLst>
          </p:cNvPr>
          <p:cNvPicPr>
            <a:picLocks noChangeAspect="1"/>
          </p:cNvPicPr>
          <p:nvPr/>
        </p:nvPicPr>
        <p:blipFill>
          <a:blip r:embed="rId3"/>
          <a:stretch>
            <a:fillRect/>
          </a:stretch>
        </p:blipFill>
        <p:spPr>
          <a:xfrm>
            <a:off x="424873" y="2001553"/>
            <a:ext cx="11342254" cy="37159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Graphical user interface, application, Word&#10;&#10;Description automatically generated">
            <a:extLst>
              <a:ext uri="{FF2B5EF4-FFF2-40B4-BE49-F238E27FC236}">
                <a16:creationId xmlns:a16="http://schemas.microsoft.com/office/drawing/2014/main" id="{05CAE086-4718-BAA4-B243-4AF3D3A4CEC5}"/>
              </a:ext>
            </a:extLst>
          </p:cNvPr>
          <p:cNvPicPr>
            <a:picLocks noChangeAspect="1"/>
          </p:cNvPicPr>
          <p:nvPr/>
        </p:nvPicPr>
        <p:blipFill>
          <a:blip r:embed="rId3"/>
          <a:stretch>
            <a:fillRect/>
          </a:stretch>
        </p:blipFill>
        <p:spPr>
          <a:xfrm>
            <a:off x="886791" y="1685746"/>
            <a:ext cx="10996975" cy="4202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8D794389-EE44-E858-FB24-BE475699F57F}"/>
              </a:ext>
            </a:extLst>
          </p:cNvPr>
          <p:cNvPicPr>
            <a:picLocks noChangeAspect="1"/>
          </p:cNvPicPr>
          <p:nvPr/>
        </p:nvPicPr>
        <p:blipFill>
          <a:blip r:embed="rId3"/>
          <a:stretch>
            <a:fillRect/>
          </a:stretch>
        </p:blipFill>
        <p:spPr>
          <a:xfrm>
            <a:off x="770011" y="1738767"/>
            <a:ext cx="10684445" cy="29739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 email&#10;&#10;Description automatically generated">
            <a:extLst>
              <a:ext uri="{FF2B5EF4-FFF2-40B4-BE49-F238E27FC236}">
                <a16:creationId xmlns:a16="http://schemas.microsoft.com/office/drawing/2014/main" id="{B8605637-F84D-0DAD-C34B-665D44097207}"/>
              </a:ext>
            </a:extLst>
          </p:cNvPr>
          <p:cNvPicPr>
            <a:picLocks noChangeAspect="1"/>
          </p:cNvPicPr>
          <p:nvPr/>
        </p:nvPicPr>
        <p:blipFill>
          <a:blip r:embed="rId3"/>
          <a:stretch>
            <a:fillRect/>
          </a:stretch>
        </p:blipFill>
        <p:spPr>
          <a:xfrm>
            <a:off x="770011" y="1657102"/>
            <a:ext cx="11093109" cy="41809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7863572C-A45B-5CF9-8405-3DE4DC5B4E87}"/>
              </a:ext>
            </a:extLst>
          </p:cNvPr>
          <p:cNvSpPr txBox="1">
            <a:spLocks/>
          </p:cNvSpPr>
          <p:nvPr/>
        </p:nvSpPr>
        <p:spPr>
          <a:xfrm>
            <a:off x="770011" y="1348081"/>
            <a:ext cx="9745589" cy="6534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endParaRPr lang="en-US" sz="2200" dirty="0">
              <a:solidFill>
                <a:schemeClr val="accent3">
                  <a:lumMod val="25000"/>
                </a:schemeClr>
              </a:solidFill>
              <a:latin typeface="Abadi" panose="020B060402010402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673E11A0-09F3-66B0-97F9-29E92261AF96}"/>
              </a:ext>
            </a:extLst>
          </p:cNvPr>
          <p:cNvPicPr>
            <a:picLocks noChangeAspect="1"/>
          </p:cNvPicPr>
          <p:nvPr/>
        </p:nvPicPr>
        <p:blipFill>
          <a:blip r:embed="rId3"/>
          <a:stretch>
            <a:fillRect/>
          </a:stretch>
        </p:blipFill>
        <p:spPr>
          <a:xfrm>
            <a:off x="362059" y="2357080"/>
            <a:ext cx="11811893" cy="26570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Text&#10;&#10;Description automatically generated with low confidence">
            <a:extLst>
              <a:ext uri="{FF2B5EF4-FFF2-40B4-BE49-F238E27FC236}">
                <a16:creationId xmlns:a16="http://schemas.microsoft.com/office/drawing/2014/main" id="{0874A09E-1B08-6F67-265D-BB039AB8AD32}"/>
              </a:ext>
            </a:extLst>
          </p:cNvPr>
          <p:cNvPicPr>
            <a:picLocks noChangeAspect="1"/>
          </p:cNvPicPr>
          <p:nvPr/>
        </p:nvPicPr>
        <p:blipFill>
          <a:blip r:embed="rId3"/>
          <a:stretch>
            <a:fillRect/>
          </a:stretch>
        </p:blipFill>
        <p:spPr>
          <a:xfrm>
            <a:off x="188458" y="2113778"/>
            <a:ext cx="12184412" cy="26304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3EEDEA01-C906-2B13-E58F-64ABF2CC8186}"/>
              </a:ext>
            </a:extLst>
          </p:cNvPr>
          <p:cNvPicPr>
            <a:picLocks noChangeAspect="1"/>
          </p:cNvPicPr>
          <p:nvPr/>
        </p:nvPicPr>
        <p:blipFill>
          <a:blip r:embed="rId3"/>
          <a:stretch>
            <a:fillRect/>
          </a:stretch>
        </p:blipFill>
        <p:spPr>
          <a:xfrm>
            <a:off x="34814" y="2009576"/>
            <a:ext cx="12122372" cy="35873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9412"/>
            <a:ext cx="5078130" cy="502211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Data Collection using API and Web Scraping</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Exploratory Data Analysis using Data Visualization</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Interactive Visual Analytics with Dashboard</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43DAB33D-6B37-53C0-C642-5F67441C2799}"/>
              </a:ext>
            </a:extLst>
          </p:cNvPr>
          <p:cNvSpPr txBox="1">
            <a:spLocks/>
          </p:cNvSpPr>
          <p:nvPr/>
        </p:nvSpPr>
        <p:spPr>
          <a:xfrm>
            <a:off x="7100121" y="1529412"/>
            <a:ext cx="4017889" cy="502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Interactive analytics in Dashboard</a:t>
            </a:r>
          </a:p>
          <a:p>
            <a:pPr lvl="1">
              <a:lnSpc>
                <a:spcPct val="100000"/>
              </a:lnSpc>
              <a:spcBef>
                <a:spcPts val="1400"/>
              </a:spcBef>
              <a:buFont typeface="Courier New" panose="02070309020205020404" pitchFamily="49" charset="0"/>
              <a:buChar char="o"/>
            </a:pPr>
            <a:r>
              <a:rPr lang="en-US" sz="2400" dirty="0">
                <a:solidFill>
                  <a:schemeClr val="accent3">
                    <a:lumMod val="25000"/>
                  </a:schemeClr>
                </a:solidFill>
                <a:latin typeface="Abadi" panose="020B0604020104020204" pitchFamily="34" charset="0"/>
              </a:rPr>
              <a:t>Predictive Analytics using different algorithms</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application&#10;&#10;Description automatically generated">
            <a:extLst>
              <a:ext uri="{FF2B5EF4-FFF2-40B4-BE49-F238E27FC236}">
                <a16:creationId xmlns:a16="http://schemas.microsoft.com/office/drawing/2014/main" id="{0BECFE1D-4ABA-5205-9F24-E78A055CC6A8}"/>
              </a:ext>
            </a:extLst>
          </p:cNvPr>
          <p:cNvPicPr>
            <a:picLocks noChangeAspect="1"/>
          </p:cNvPicPr>
          <p:nvPr/>
        </p:nvPicPr>
        <p:blipFill>
          <a:blip r:embed="rId3"/>
          <a:stretch>
            <a:fillRect/>
          </a:stretch>
        </p:blipFill>
        <p:spPr>
          <a:xfrm>
            <a:off x="770011" y="2051075"/>
            <a:ext cx="10977068" cy="24907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2BBDD4D0-A40E-7EF9-DC7F-663172338993}"/>
              </a:ext>
            </a:extLst>
          </p:cNvPr>
          <p:cNvPicPr>
            <a:picLocks noChangeAspect="1"/>
          </p:cNvPicPr>
          <p:nvPr/>
        </p:nvPicPr>
        <p:blipFill>
          <a:blip r:embed="rId3"/>
          <a:stretch>
            <a:fillRect/>
          </a:stretch>
        </p:blipFill>
        <p:spPr>
          <a:xfrm>
            <a:off x="770010" y="1384457"/>
            <a:ext cx="10515599" cy="48807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format is showing as none when uploaded. I tried a few combination and unfortunately it is not working</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date format is showing as none when uploaded. I tried a few combination and unfortunately it is not working</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descr="Map&#10;&#10;Description automatically generated">
            <a:extLst>
              <a:ext uri="{FF2B5EF4-FFF2-40B4-BE49-F238E27FC236}">
                <a16:creationId xmlns:a16="http://schemas.microsoft.com/office/drawing/2014/main" id="{80BA18FE-A7DA-F96C-5AA2-5869D4E7E028}"/>
              </a:ext>
            </a:extLst>
          </p:cNvPr>
          <p:cNvPicPr>
            <a:picLocks noChangeAspect="1"/>
          </p:cNvPicPr>
          <p:nvPr/>
        </p:nvPicPr>
        <p:blipFill>
          <a:blip r:embed="rId3"/>
          <a:stretch>
            <a:fillRect/>
          </a:stretch>
        </p:blipFill>
        <p:spPr>
          <a:xfrm>
            <a:off x="267518" y="1699970"/>
            <a:ext cx="11190454" cy="384671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Diagram&#10;&#10;Description automatically generated with medium confidence">
            <a:extLst>
              <a:ext uri="{FF2B5EF4-FFF2-40B4-BE49-F238E27FC236}">
                <a16:creationId xmlns:a16="http://schemas.microsoft.com/office/drawing/2014/main" id="{CC35DF62-3B34-31AE-E964-114C438C68DD}"/>
              </a:ext>
            </a:extLst>
          </p:cNvPr>
          <p:cNvPicPr>
            <a:picLocks noChangeAspect="1"/>
          </p:cNvPicPr>
          <p:nvPr/>
        </p:nvPicPr>
        <p:blipFill>
          <a:blip r:embed="rId3"/>
          <a:stretch>
            <a:fillRect/>
          </a:stretch>
        </p:blipFill>
        <p:spPr>
          <a:xfrm>
            <a:off x="1313407" y="1232855"/>
            <a:ext cx="9154803" cy="52966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A picture containing chart&#10;&#10;Description automatically generated">
            <a:extLst>
              <a:ext uri="{FF2B5EF4-FFF2-40B4-BE49-F238E27FC236}">
                <a16:creationId xmlns:a16="http://schemas.microsoft.com/office/drawing/2014/main" id="{C76A9958-2052-B8E1-E62F-2817558CFF5D}"/>
              </a:ext>
            </a:extLst>
          </p:cNvPr>
          <p:cNvPicPr>
            <a:picLocks noChangeAspect="1"/>
          </p:cNvPicPr>
          <p:nvPr/>
        </p:nvPicPr>
        <p:blipFill>
          <a:blip r:embed="rId3"/>
          <a:stretch>
            <a:fillRect/>
          </a:stretch>
        </p:blipFill>
        <p:spPr>
          <a:xfrm>
            <a:off x="1139110" y="1496331"/>
            <a:ext cx="9542288" cy="50108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descr="Chart, pie chart&#10;&#10;Description automatically generated">
            <a:extLst>
              <a:ext uri="{FF2B5EF4-FFF2-40B4-BE49-F238E27FC236}">
                <a16:creationId xmlns:a16="http://schemas.microsoft.com/office/drawing/2014/main" id="{0064647F-8226-E3D2-1825-7F66B60376D8}"/>
              </a:ext>
            </a:extLst>
          </p:cNvPr>
          <p:cNvPicPr>
            <a:picLocks noChangeAspect="1"/>
          </p:cNvPicPr>
          <p:nvPr/>
        </p:nvPicPr>
        <p:blipFill>
          <a:blip r:embed="rId3"/>
          <a:stretch>
            <a:fillRect/>
          </a:stretch>
        </p:blipFill>
        <p:spPr>
          <a:xfrm>
            <a:off x="261257" y="1731032"/>
            <a:ext cx="10862268" cy="41940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7059"/>
            <a:ext cx="10898358" cy="4558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The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 factors affect the successful landing of  the rocket </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 interaction of various features that determine the success rate of a successful landing.</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 operating conditions assist the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descr="Chart&#10;&#10;Description automatically generated">
            <a:extLst>
              <a:ext uri="{FF2B5EF4-FFF2-40B4-BE49-F238E27FC236}">
                <a16:creationId xmlns:a16="http://schemas.microsoft.com/office/drawing/2014/main" id="{CAD2B5E9-2798-ED11-DCD4-26417BFA399F}"/>
              </a:ext>
            </a:extLst>
          </p:cNvPr>
          <p:cNvPicPr>
            <a:picLocks noChangeAspect="1"/>
          </p:cNvPicPr>
          <p:nvPr/>
        </p:nvPicPr>
        <p:blipFill>
          <a:blip r:embed="rId3"/>
          <a:stretch>
            <a:fillRect/>
          </a:stretch>
        </p:blipFill>
        <p:spPr>
          <a:xfrm>
            <a:off x="0" y="1649329"/>
            <a:ext cx="12192000" cy="330760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descr="Chart&#10;&#10;Description automatically generated">
            <a:extLst>
              <a:ext uri="{FF2B5EF4-FFF2-40B4-BE49-F238E27FC236}">
                <a16:creationId xmlns:a16="http://schemas.microsoft.com/office/drawing/2014/main" id="{00568923-70C6-9372-CA03-B7E49998E490}"/>
              </a:ext>
            </a:extLst>
          </p:cNvPr>
          <p:cNvPicPr>
            <a:picLocks noChangeAspect="1"/>
          </p:cNvPicPr>
          <p:nvPr/>
        </p:nvPicPr>
        <p:blipFill>
          <a:blip r:embed="rId3"/>
          <a:stretch>
            <a:fillRect/>
          </a:stretch>
        </p:blipFill>
        <p:spPr>
          <a:xfrm>
            <a:off x="734028" y="1426753"/>
            <a:ext cx="10771834" cy="50204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 name="Picture 11" descr="Graphical user interface, application, Word&#10;&#10;Description automatically generated">
            <a:extLst>
              <a:ext uri="{FF2B5EF4-FFF2-40B4-BE49-F238E27FC236}">
                <a16:creationId xmlns:a16="http://schemas.microsoft.com/office/drawing/2014/main" id="{964C0342-3CE3-C032-2A5D-9A12E1DFE537}"/>
              </a:ext>
            </a:extLst>
          </p:cNvPr>
          <p:cNvPicPr>
            <a:picLocks noChangeAspect="1"/>
          </p:cNvPicPr>
          <p:nvPr/>
        </p:nvPicPr>
        <p:blipFill>
          <a:blip r:embed="rId3"/>
          <a:stretch>
            <a:fillRect/>
          </a:stretch>
        </p:blipFill>
        <p:spPr>
          <a:xfrm>
            <a:off x="2073282" y="1573322"/>
            <a:ext cx="9800820" cy="4325059"/>
          </a:xfrm>
          <a:prstGeom prst="rect">
            <a:avLst/>
          </a:prstGeom>
        </p:spPr>
      </p:pic>
      <p:sp>
        <p:nvSpPr>
          <p:cNvPr id="14" name="TextBox 13">
            <a:extLst>
              <a:ext uri="{FF2B5EF4-FFF2-40B4-BE49-F238E27FC236}">
                <a16:creationId xmlns:a16="http://schemas.microsoft.com/office/drawing/2014/main" id="{48B617AE-1CC9-D5DF-10E9-30C16227AF08}"/>
              </a:ext>
            </a:extLst>
          </p:cNvPr>
          <p:cNvSpPr txBox="1"/>
          <p:nvPr/>
        </p:nvSpPr>
        <p:spPr>
          <a:xfrm>
            <a:off x="6182418" y="4121053"/>
            <a:ext cx="5064708"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It can be shown that the Decision tree has the best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975D4AD-FC17-3846-C6A5-8A8766DC3B39}"/>
              </a:ext>
            </a:extLst>
          </p:cNvPr>
          <p:cNvPicPr>
            <a:picLocks noChangeAspect="1"/>
          </p:cNvPicPr>
          <p:nvPr/>
        </p:nvPicPr>
        <p:blipFill>
          <a:blip r:embed="rId3"/>
          <a:stretch>
            <a:fillRect/>
          </a:stretch>
        </p:blipFill>
        <p:spPr>
          <a:xfrm>
            <a:off x="946754" y="1713541"/>
            <a:ext cx="8087854" cy="2486372"/>
          </a:xfrm>
          <a:prstGeom prst="rect">
            <a:avLst/>
          </a:prstGeom>
        </p:spPr>
      </p:pic>
      <p:sp>
        <p:nvSpPr>
          <p:cNvPr id="7" name="Content Placeholder 4">
            <a:extLst>
              <a:ext uri="{FF2B5EF4-FFF2-40B4-BE49-F238E27FC236}">
                <a16:creationId xmlns:a16="http://schemas.microsoft.com/office/drawing/2014/main" id="{8BBF1A91-35E7-EC86-8C2E-99AE2BDE5406}"/>
              </a:ext>
            </a:extLst>
          </p:cNvPr>
          <p:cNvSpPr txBox="1">
            <a:spLocks/>
          </p:cNvSpPr>
          <p:nvPr/>
        </p:nvSpPr>
        <p:spPr>
          <a:xfrm>
            <a:off x="946754" y="4640335"/>
            <a:ext cx="9477960" cy="37084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Decision tree has the best accuracy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2675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rgbClr val="E7E6E6">
                    <a:lumMod val="50000"/>
                  </a:srgbClr>
                </a:solidFill>
                <a:latin typeface="Abadi"/>
              </a:rPr>
              <a:t>Data was collected using SpaceX API and web scraping from Wikipedia </a:t>
            </a:r>
            <a:r>
              <a:rPr lang="en-US" sz="7600" dirty="0">
                <a:solidFill>
                  <a:schemeClr val="bg2">
                    <a:lumMod val="50000"/>
                  </a:schemeClr>
                </a:solidFill>
                <a:latin typeface="Abadi"/>
              </a:rPr>
              <a:t> </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rgbClr val="E7E6E6">
                    <a:lumMod val="50000"/>
                  </a:srgbClr>
                </a:solidFill>
                <a:latin typeface="Abadi"/>
              </a:rPr>
              <a:t>Clean data to be suitable for exploratory data analysis and machine learning.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0" algn="just">
              <a:lnSpc>
                <a:spcPct val="100000"/>
              </a:lnSpc>
              <a:spcBef>
                <a:spcPts val="1400"/>
              </a:spcBef>
            </a:pPr>
            <a:r>
              <a:rPr lang="en-US" sz="2200" dirty="0">
                <a:solidFill>
                  <a:srgbClr val="A5A5A5">
                    <a:lumMod val="25000"/>
                  </a:srgb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rgbClr val="A5A5A5">
                    <a:lumMod val="25000"/>
                  </a:srgbClr>
                </a:solidFill>
                <a:latin typeface="Abadi" panose="020B0604020104020204" pitchFamily="34" charset="0"/>
              </a:rPr>
              <a:t>Data was collected using get request to the SpaceX API.</a:t>
            </a:r>
          </a:p>
          <a:p>
            <a:pPr lvl="1" algn="just">
              <a:lnSpc>
                <a:spcPct val="100000"/>
              </a:lnSpc>
              <a:spcBef>
                <a:spcPts val="1400"/>
              </a:spcBef>
              <a:buFontTx/>
              <a:buChar char="-"/>
            </a:pPr>
            <a:r>
              <a:rPr lang="en-US" sz="1900" dirty="0">
                <a:solidFill>
                  <a:srgbClr val="A5A5A5">
                    <a:lumMod val="25000"/>
                  </a:srgbClr>
                </a:solidFill>
                <a:latin typeface="Abadi" panose="020B0604020104020204" pitchFamily="34" charset="0"/>
              </a:rPr>
              <a:t>using .</a:t>
            </a:r>
            <a:r>
              <a:rPr lang="en-US" sz="1900" dirty="0" err="1">
                <a:solidFill>
                  <a:srgbClr val="A5A5A5">
                    <a:lumMod val="25000"/>
                  </a:srgbClr>
                </a:solidFill>
                <a:latin typeface="Abadi" panose="020B0604020104020204" pitchFamily="34" charset="0"/>
              </a:rPr>
              <a:t>json</a:t>
            </a:r>
            <a:r>
              <a:rPr lang="en-US" sz="1900" dirty="0">
                <a:solidFill>
                  <a:srgbClr val="A5A5A5">
                    <a:lumMod val="25000"/>
                  </a:srgbClr>
                </a:solidFill>
                <a:latin typeface="Abadi" panose="020B0604020104020204" pitchFamily="34" charset="0"/>
              </a:rPr>
              <a:t>()  and .</a:t>
            </a:r>
            <a:r>
              <a:rPr lang="en-US" sz="1900" dirty="0" err="1">
                <a:solidFill>
                  <a:srgbClr val="A5A5A5">
                    <a:lumMod val="25000"/>
                  </a:srgbClr>
                </a:solidFill>
                <a:latin typeface="Abadi" panose="020B0604020104020204" pitchFamily="34" charset="0"/>
              </a:rPr>
              <a:t>json_normalize</a:t>
            </a:r>
            <a:r>
              <a:rPr lang="en-US" sz="1900" dirty="0">
                <a:solidFill>
                  <a:srgbClr val="A5A5A5">
                    <a:lumMod val="25000"/>
                  </a:srgbClr>
                </a:solidFill>
                <a:latin typeface="Abadi" panose="020B0604020104020204" pitchFamily="34" charset="0"/>
              </a:rPr>
              <a:t>(), the response content is turned to a pandas </a:t>
            </a:r>
            <a:r>
              <a:rPr lang="en-US" sz="1900" dirty="0" err="1">
                <a:solidFill>
                  <a:srgbClr val="A5A5A5">
                    <a:lumMod val="25000"/>
                  </a:srgbClr>
                </a:solidFill>
                <a:latin typeface="Abadi" panose="020B0604020104020204" pitchFamily="34" charset="0"/>
              </a:rPr>
              <a:t>dataframe</a:t>
            </a:r>
            <a:r>
              <a:rPr lang="en-US" sz="1900" dirty="0">
                <a:solidFill>
                  <a:srgbClr val="A5A5A5">
                    <a:lumMod val="25000"/>
                  </a:srgbClr>
                </a:solidFill>
                <a:latin typeface="Abadi" panose="020B0604020104020204" pitchFamily="34" charset="0"/>
              </a:rPr>
              <a:t>.</a:t>
            </a:r>
          </a:p>
          <a:p>
            <a:pPr lvl="1" algn="just">
              <a:lnSpc>
                <a:spcPct val="100000"/>
              </a:lnSpc>
              <a:spcBef>
                <a:spcPts val="1400"/>
              </a:spcBef>
              <a:buFontTx/>
              <a:buChar char="-"/>
            </a:pPr>
            <a:r>
              <a:rPr lang="en-US" sz="1900" dirty="0">
                <a:solidFill>
                  <a:srgbClr val="A5A5A5">
                    <a:lumMod val="25000"/>
                  </a:srgbClr>
                </a:solidFill>
                <a:latin typeface="Abadi" panose="020B0604020104020204" pitchFamily="34" charset="0"/>
              </a:rPr>
              <a:t>The missing values are examined and replace with the appropriate values</a:t>
            </a:r>
          </a:p>
          <a:p>
            <a:pPr lvl="1" algn="just">
              <a:lnSpc>
                <a:spcPct val="100000"/>
              </a:lnSpc>
              <a:spcBef>
                <a:spcPts val="1400"/>
              </a:spcBef>
              <a:buFontTx/>
              <a:buChar char="-"/>
            </a:pPr>
            <a:r>
              <a:rPr lang="en-US" sz="1900" dirty="0">
                <a:solidFill>
                  <a:srgbClr val="A5A5A5">
                    <a:lumMod val="25000"/>
                  </a:srgbClr>
                </a:solidFill>
                <a:latin typeface="Abadi" panose="020B0604020104020204" pitchFamily="34" charset="0"/>
              </a:rPr>
              <a:t>A web scraping from Wikipedia for Falcon 9 launch records is performed with  </a:t>
            </a:r>
            <a:r>
              <a:rPr lang="en-US" sz="1900" dirty="0" err="1">
                <a:solidFill>
                  <a:srgbClr val="A5A5A5">
                    <a:lumMod val="25000"/>
                  </a:srgbClr>
                </a:solidFill>
                <a:latin typeface="Abadi" panose="020B0604020104020204" pitchFamily="34" charset="0"/>
              </a:rPr>
              <a:t>BeautifulSoup</a:t>
            </a:r>
            <a:r>
              <a:rPr lang="en-US" sz="1900" dirty="0">
                <a:solidFill>
                  <a:srgbClr val="A5A5A5">
                    <a:lumMod val="25000"/>
                  </a:srgbClr>
                </a:solidFill>
                <a:latin typeface="Abadi" panose="020B0604020104020204" pitchFamily="34" charset="0"/>
              </a:rPr>
              <a:t>. </a:t>
            </a:r>
          </a:p>
          <a:p>
            <a:pPr lvl="1" algn="just">
              <a:lnSpc>
                <a:spcPct val="100000"/>
              </a:lnSpc>
              <a:spcBef>
                <a:spcPts val="1400"/>
              </a:spcBef>
              <a:buFontTx/>
              <a:buChar char="-"/>
            </a:pPr>
            <a:r>
              <a:rPr lang="en-US" sz="1900" dirty="0">
                <a:solidFill>
                  <a:srgbClr val="A5A5A5">
                    <a:lumMod val="25000"/>
                  </a:srgbClr>
                </a:solidFill>
                <a:latin typeface="Abadi" panose="020B0604020104020204" pitchFamily="34" charset="0"/>
              </a:rPr>
              <a:t>Using the </a:t>
            </a:r>
            <a:r>
              <a:rPr lang="en-US" sz="1900" dirty="0" err="1">
                <a:solidFill>
                  <a:srgbClr val="A5A5A5">
                    <a:lumMod val="25000"/>
                  </a:srgbClr>
                </a:solidFill>
                <a:latin typeface="Abadi" panose="020B0604020104020204" pitchFamily="34" charset="0"/>
              </a:rPr>
              <a:t>BeautifulSoup</a:t>
            </a:r>
            <a:r>
              <a:rPr lang="en-US" sz="1900" dirty="0">
                <a:solidFill>
                  <a:srgbClr val="A5A5A5">
                    <a:lumMod val="25000"/>
                  </a:srgbClr>
                </a:solidFill>
                <a:latin typeface="Abadi" panose="020B0604020104020204" pitchFamily="34" charset="0"/>
              </a:rPr>
              <a:t>, the HTML tables are parsed and converted to pandas </a:t>
            </a:r>
            <a:r>
              <a:rPr lang="en-US" sz="1900" dirty="0" err="1">
                <a:solidFill>
                  <a:srgbClr val="A5A5A5">
                    <a:lumMod val="25000"/>
                  </a:srgbClr>
                </a:solidFill>
                <a:latin typeface="Abadi" panose="020B0604020104020204" pitchFamily="34" charset="0"/>
              </a:rPr>
              <a:t>dataframe</a:t>
            </a:r>
            <a:r>
              <a:rPr lang="en-US" sz="1900" dirty="0">
                <a:solidFill>
                  <a:srgbClr val="A5A5A5">
                    <a:lumMod val="25000"/>
                  </a:srgb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C12FBA16-13EB-F6DE-E9CA-66358DE816AD}"/>
              </a:ext>
            </a:extLst>
          </p:cNvPr>
          <p:cNvPicPr>
            <a:picLocks noChangeAspect="1"/>
          </p:cNvPicPr>
          <p:nvPr/>
        </p:nvPicPr>
        <p:blipFill>
          <a:blip r:embed="rId3"/>
          <a:stretch>
            <a:fillRect/>
          </a:stretch>
        </p:blipFill>
        <p:spPr>
          <a:xfrm>
            <a:off x="6214552" y="1595673"/>
            <a:ext cx="5977448" cy="492369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rgbClr val="A5A5A5">
                    <a:lumMod val="25000"/>
                  </a:srgbClr>
                </a:solidFill>
                <a:latin typeface="Abadi" panose="020B0604020104020204" pitchFamily="34" charset="0"/>
              </a:rPr>
              <a:t>get request to the SpaceX API is used to collect data, clean the requested data and did some data wrangling and formatting</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https://github.com/yogeshsurf/IBM-Data-Science-Capstone/blob/59e95ac43ab100e44bad4953a73e9e3b71cfe6f7/Collecting%20the%20data.ipynb</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2756" y="1792288"/>
            <a:ext cx="4652387" cy="5181268"/>
          </a:xfrm>
          <a:prstGeom prst="rect">
            <a:avLst/>
          </a:prstGeom>
        </p:spPr>
        <p:txBody>
          <a:bodyPr lIns="91440" tIns="45720" rIns="91440" bIns="45720" anchor="t">
            <a:noAutofit/>
          </a:bodyPr>
          <a:lstStyle/>
          <a:p>
            <a:pPr algn="just">
              <a:lnSpc>
                <a:spcPct val="100000"/>
              </a:lnSpc>
              <a:spcBef>
                <a:spcPts val="1400"/>
              </a:spcBef>
            </a:pPr>
            <a:r>
              <a:rPr lang="en-US" sz="2000" dirty="0">
                <a:solidFill>
                  <a:srgbClr val="A5A5A5">
                    <a:lumMod val="25000"/>
                  </a:srgbClr>
                </a:solidFill>
                <a:latin typeface="Abadi" panose="020B0604020104020204" pitchFamily="34" charset="0"/>
              </a:rPr>
              <a:t>A web scraping from Wikipedia for Falcon 9 launch records is performed with  </a:t>
            </a:r>
            <a:r>
              <a:rPr lang="en-US" sz="2000" dirty="0" err="1">
                <a:solidFill>
                  <a:srgbClr val="A5A5A5">
                    <a:lumMod val="25000"/>
                  </a:srgbClr>
                </a:solidFill>
                <a:latin typeface="Abadi" panose="020B0604020104020204" pitchFamily="34" charset="0"/>
              </a:rPr>
              <a:t>BeautifulSoup</a:t>
            </a:r>
            <a:r>
              <a:rPr lang="en-US" sz="2000" dirty="0">
                <a:solidFill>
                  <a:srgbClr val="A5A5A5">
                    <a:lumMod val="25000"/>
                  </a:srgbClr>
                </a:solidFill>
                <a:latin typeface="Abadi" panose="020B0604020104020204" pitchFamily="34" charset="0"/>
              </a:rPr>
              <a:t>. </a:t>
            </a:r>
          </a:p>
          <a:p>
            <a:pPr algn="just">
              <a:lnSpc>
                <a:spcPct val="100000"/>
              </a:lnSpc>
              <a:spcBef>
                <a:spcPts val="1400"/>
              </a:spcBef>
            </a:pPr>
            <a:r>
              <a:rPr lang="en-US" sz="2000" dirty="0">
                <a:solidFill>
                  <a:srgbClr val="A5A5A5">
                    <a:lumMod val="25000"/>
                  </a:srgbClr>
                </a:solidFill>
                <a:latin typeface="Abadi" panose="020B0604020104020204" pitchFamily="34" charset="0"/>
              </a:rPr>
              <a:t>Using the </a:t>
            </a:r>
            <a:r>
              <a:rPr lang="en-US" sz="2000" dirty="0" err="1">
                <a:solidFill>
                  <a:srgbClr val="A5A5A5">
                    <a:lumMod val="25000"/>
                  </a:srgbClr>
                </a:solidFill>
                <a:latin typeface="Abadi" panose="020B0604020104020204" pitchFamily="34" charset="0"/>
              </a:rPr>
              <a:t>BeautifulSoup</a:t>
            </a:r>
            <a:r>
              <a:rPr lang="en-US" sz="2000" dirty="0">
                <a:solidFill>
                  <a:srgbClr val="A5A5A5">
                    <a:lumMod val="25000"/>
                  </a:srgbClr>
                </a:solidFill>
                <a:latin typeface="Abadi" panose="020B0604020104020204" pitchFamily="34" charset="0"/>
              </a:rPr>
              <a:t>, the HTML tables are parsed and converted to pandas </a:t>
            </a:r>
            <a:r>
              <a:rPr lang="en-US" sz="2000" dirty="0" err="1">
                <a:solidFill>
                  <a:srgbClr val="A5A5A5">
                    <a:lumMod val="25000"/>
                  </a:srgbClr>
                </a:solidFill>
                <a:latin typeface="Abadi" panose="020B0604020104020204" pitchFamily="34" charset="0"/>
              </a:rPr>
              <a:t>dataframe</a:t>
            </a:r>
            <a:r>
              <a:rPr lang="en-US" sz="2000" dirty="0">
                <a:solidFill>
                  <a:srgbClr val="A5A5A5">
                    <a:lumMod val="25000"/>
                  </a:srgbClr>
                </a:solidFill>
                <a:latin typeface="Abadi" panose="020B0604020104020204" pitchFamily="34" charset="0"/>
              </a:rPr>
              <a: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https://github.com/yogeshsurf/IBM-Data-Science-Capstone/blob/59e95ac43ab100e44bad4953a73e9e3b71cfe6f7/Web%20scraping%20Falcon%209%20and%20Falcon%20Heavy%20Launches%20Records%20from%20Wikipedia.ipynb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748CBE80-996C-EB51-8004-ED1FCAC76EAB}"/>
              </a:ext>
            </a:extLst>
          </p:cNvPr>
          <p:cNvPicPr>
            <a:picLocks noChangeAspect="1"/>
          </p:cNvPicPr>
          <p:nvPr/>
        </p:nvPicPr>
        <p:blipFill>
          <a:blip r:embed="rId4"/>
          <a:stretch>
            <a:fillRect/>
          </a:stretch>
        </p:blipFill>
        <p:spPr>
          <a:xfrm>
            <a:off x="6270171" y="1561410"/>
            <a:ext cx="5921829" cy="486580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299</TotalTime>
  <Words>1276</Words>
  <Application>Microsoft Office PowerPoint</Application>
  <PresentationFormat>Widescreen</PresentationFormat>
  <Paragraphs>196</Paragraphs>
  <Slides>46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Yogesh Kissoondary</cp:lastModifiedBy>
  <cp:revision>203</cp:revision>
  <dcterms:created xsi:type="dcterms:W3CDTF">2021-04-29T18:58:34Z</dcterms:created>
  <dcterms:modified xsi:type="dcterms:W3CDTF">2022-08-02T09:53:59Z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